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8" r:id="rId5"/>
    <p:sldId id="273" r:id="rId6"/>
    <p:sldId id="281" r:id="rId7"/>
    <p:sldId id="283" r:id="rId8"/>
    <p:sldId id="284" r:id="rId9"/>
    <p:sldId id="276" r:id="rId10"/>
    <p:sldId id="289" r:id="rId11"/>
    <p:sldId id="277" r:id="rId12"/>
    <p:sldId id="267" r:id="rId13"/>
    <p:sldId id="290" r:id="rId14"/>
    <p:sldId id="291" r:id="rId15"/>
    <p:sldId id="282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94" autoAdjust="0"/>
  </p:normalViewPr>
  <p:slideViewPr>
    <p:cSldViewPr snapToGrid="0">
      <p:cViewPr varScale="1">
        <p:scale>
          <a:sx n="110" d="100"/>
          <a:sy n="110" d="100"/>
        </p:scale>
        <p:origin x="114" y="102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dirty="0"/>
              <a:t>BERT: Pre-training of Deep Bidirectional Transformers for Language Understanding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CBB8EA-7BC0-12F5-C6E7-8E9AFFB4FC42}"/>
              </a:ext>
            </a:extLst>
          </p:cNvPr>
          <p:cNvSpPr txBox="1"/>
          <p:nvPr/>
        </p:nvSpPr>
        <p:spPr>
          <a:xfrm>
            <a:off x="2812868" y="4384766"/>
            <a:ext cx="7045235" cy="374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Authors:</a:t>
            </a:r>
            <a:r>
              <a:rPr lang="en-US" dirty="0"/>
              <a:t> Jacob Devlin, Ming-Wei Chang, Kenton Lee, Kristina Toutanova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A3E7C-A7C9-4350-D31C-A879BE559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</a:t>
            </a:r>
            <a:r>
              <a:rPr lang="en-US" dirty="0" err="1"/>
              <a:t>SQuAD</a:t>
            </a:r>
            <a:r>
              <a:rPr lang="en-US" dirty="0"/>
              <a:t>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8FBA6E-049F-C8B8-2E0C-0CF7E8ED3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78" y="1558834"/>
            <a:ext cx="4737433" cy="49216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E8B1DF-2009-3B15-2F71-7BA604675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5644" y="1848939"/>
            <a:ext cx="527685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784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A3E7C-A7C9-4350-D31C-A879BE559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SWAG &amp; Ablation studies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F69190-BC59-8D44-2F60-647A7102A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709" y="2307226"/>
            <a:ext cx="5190536" cy="36755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C46E5A-996B-C5B0-5B8F-705B01FE8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022" y="2307279"/>
            <a:ext cx="4747532" cy="367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767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1077230"/>
          </a:xfrm>
          <a:noFill/>
        </p:spPr>
        <p:txBody>
          <a:bodyPr/>
          <a:lstStyle/>
          <a:p>
            <a:r>
              <a:rPr lang="en-US" dirty="0"/>
              <a:t>Paper contribution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075" y="2257425"/>
            <a:ext cx="8959850" cy="3541713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Demonstrate the importance of bidirectional pre-training for language representation: BERT uses masked language models to enable pre-trained deep bidirectional representations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Pre-trained representations reduce the need for many heavily-engineered task-specific architectures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BERT achieves state-of-the-art results on 11 NLP tasks, including the GLUE benchmark, </a:t>
            </a:r>
            <a:r>
              <a:rPr lang="en-US" sz="2400" dirty="0" err="1"/>
              <a:t>SQuAD</a:t>
            </a:r>
            <a:r>
              <a:rPr lang="en-US" sz="2400" dirty="0"/>
              <a:t> v1.1 and v2.0, and SWAG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It significantly outperforms previous models like OpenAI GPT and </a:t>
            </a:r>
            <a:r>
              <a:rPr lang="en-US" sz="2400" dirty="0" err="1"/>
              <a:t>ELMo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3100251"/>
            <a:ext cx="3905250" cy="834810"/>
          </a:xfrm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502" y="848692"/>
            <a:ext cx="10125054" cy="721131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6502" y="1684421"/>
            <a:ext cx="10272407" cy="4684295"/>
          </a:xfrm>
          <a:noFill/>
        </p:spPr>
        <p:txBody>
          <a:bodyPr anchor="t"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dirty="0"/>
              <a:t>BERT (Bidirectional Encoder Representation from Transformer) : new language representation model </a:t>
            </a:r>
          </a:p>
          <a:p>
            <a:pPr marL="342900" indent="-342900">
              <a:buFontTx/>
              <a:buChar char="-"/>
            </a:pPr>
            <a:r>
              <a:rPr lang="en-US" dirty="0"/>
              <a:t>Unlike previous models, BERT designed to pretrain deep bidirectional representations from unlabeled text by jointly conditioning on both left and right context in all layers</a:t>
            </a:r>
          </a:p>
          <a:p>
            <a:pPr marL="342900" indent="-342900">
              <a:buFontTx/>
              <a:buChar char="-"/>
            </a:pPr>
            <a:r>
              <a:rPr lang="en-US" dirty="0"/>
              <a:t>Pre-trained BERT model can be fine-tuned with just one additional output layer to create state-of-the-art models for a wide range of tasks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158254"/>
          </a:xfrm>
          <a:noFill/>
        </p:spPr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860859" y="2049503"/>
            <a:ext cx="6556686" cy="1158253"/>
          </a:xfrm>
          <a:noFill/>
        </p:spPr>
        <p:txBody>
          <a:bodyPr>
            <a:normAutofit fontScale="25000" lnSpcReduction="20000"/>
          </a:bodyPr>
          <a:lstStyle/>
          <a:p>
            <a:r>
              <a:rPr lang="en-US" sz="9600" dirty="0"/>
              <a:t>- Unsupervised feature-based approaches</a:t>
            </a:r>
          </a:p>
          <a:p>
            <a:r>
              <a:rPr lang="en-US" sz="9600" dirty="0"/>
              <a:t>- Unsupervised fine-tuning approaches</a:t>
            </a:r>
          </a:p>
          <a:p>
            <a:r>
              <a:rPr lang="en-US" sz="9600" dirty="0"/>
              <a:t>- Transfer learning from Supervised data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667412-CDB6-651E-5394-1161572BD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7412" y="3360836"/>
            <a:ext cx="6437176" cy="260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0"/>
            <a:ext cx="10007278" cy="1283843"/>
          </a:xfrm>
          <a:noFill/>
        </p:spPr>
        <p:txBody>
          <a:bodyPr anchor="b"/>
          <a:lstStyle/>
          <a:p>
            <a:r>
              <a:rPr lang="en-US" dirty="0"/>
              <a:t>BERT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BFFB22-7276-BCE3-4F0A-719FC1C43C1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75874" y="2197768"/>
            <a:ext cx="9269096" cy="3716895"/>
          </a:xfrm>
        </p:spPr>
        <p:txBody>
          <a:bodyPr>
            <a:normAutofit fontScale="92500"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BERT uses a two-step process: pre-training and fine-tuning.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Pre-training: the model is trained on large amount of unlabeled data over different pre-training tasks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Fine-tunning: adjust the pre-trained BERT model for specific downstream tasks using labeled data</a:t>
            </a:r>
          </a:p>
          <a:p>
            <a:pPr marL="571500" lvl="1" indent="-342900"/>
            <a:r>
              <a:rPr lang="en-US" sz="2000" dirty="0"/>
              <a:t>Initialize with pre-trained parameters</a:t>
            </a:r>
          </a:p>
          <a:p>
            <a:pPr marL="571500" lvl="1" indent="-342900"/>
            <a:r>
              <a:rPr lang="en-US" sz="2000" dirty="0"/>
              <a:t>All the parameters are fined-tunned using labeled data from the downstream task</a:t>
            </a:r>
          </a:p>
          <a:p>
            <a:pPr marL="571500" lvl="1" indent="-342900"/>
            <a:r>
              <a:rPr lang="en-US" sz="2000" dirty="0"/>
              <a:t>Each downstream task has separate fine-tuned models</a:t>
            </a:r>
          </a:p>
          <a:p>
            <a:r>
              <a:rPr lang="en-US" sz="2000" dirty="0"/>
              <a:t>- BERT has unified architecture across different tasks: minimal difference between the pre-trained architecture and the final downstream architecture</a:t>
            </a:r>
          </a:p>
          <a:p>
            <a:pPr marL="514350" lvl="1" indent="-285750">
              <a:buFontTx/>
              <a:buChar char="-"/>
            </a:pPr>
            <a:endParaRPr lang="en-US" dirty="0"/>
          </a:p>
          <a:p>
            <a:pPr marL="514350" lvl="1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C61CC16-17FE-0648-0F43-EAF814B69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5874" y="1134320"/>
            <a:ext cx="9388895" cy="582185"/>
          </a:xfrm>
        </p:spPr>
        <p:txBody>
          <a:bodyPr/>
          <a:lstStyle/>
          <a:p>
            <a:pPr algn="ctr"/>
            <a:r>
              <a:rPr lang="en-US" dirty="0"/>
              <a:t>BERT Model Architecture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3EF6EE1-731F-12B6-CB93-FA4A14E50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5874" y="1925511"/>
            <a:ext cx="9388895" cy="3412844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en-US" dirty="0"/>
              <a:t>BERT's architecture is a multi-layer bidirectional Transformer encoder based on the implementation described in Vaswani et al. (2017).</a:t>
            </a:r>
          </a:p>
          <a:p>
            <a:pPr marL="285750" indent="-285750">
              <a:buFontTx/>
              <a:buChar char="-"/>
            </a:pPr>
            <a:r>
              <a:rPr lang="en-US" dirty="0"/>
              <a:t>L: number of layers, H: hidden size, A: number of self-attention heads</a:t>
            </a:r>
          </a:p>
          <a:p>
            <a:pPr marL="285750" indent="-285750">
              <a:buFontTx/>
              <a:buChar char="-"/>
            </a:pPr>
            <a:r>
              <a:rPr lang="en-US" dirty="0"/>
              <a:t>BERT base: L= 12, H=768, A=12, Total Parameters=110M</a:t>
            </a:r>
          </a:p>
          <a:p>
            <a:pPr marL="285750" indent="-285750">
              <a:buFontTx/>
              <a:buChar char="-"/>
            </a:pPr>
            <a:r>
              <a:rPr lang="en-US" dirty="0"/>
              <a:t>Have the same model size as OpenAI GPT</a:t>
            </a:r>
          </a:p>
          <a:p>
            <a:pPr marL="285750" indent="-285750">
              <a:buFontTx/>
              <a:buChar char="-"/>
            </a:pPr>
            <a:r>
              <a:rPr lang="en-US" dirty="0"/>
              <a:t>BERT transformer: bidirectional self-attention, GPT transformer: constrained self-attention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BERT large: L= 24, H=1024, A=16, Total Parameters=340M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219"/>
            <a:ext cx="10389243" cy="1424470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BERT input-output representation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779325"/>
            <a:ext cx="10872537" cy="45518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Able to unambiguously represent both a single sentence and a pair of sentences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en-US" dirty="0"/>
              <a:t>Sentence: an arbitrary span of contiguous text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en-US" dirty="0"/>
              <a:t>Sequence: input token sequence to BERT – a single sentence or two sentences packed together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model uses </a:t>
            </a:r>
            <a:r>
              <a:rPr lang="en-US" dirty="0" err="1"/>
              <a:t>WordPiece</a:t>
            </a:r>
            <a:r>
              <a:rPr lang="en-US" dirty="0"/>
              <a:t> embedding with a 30,000 token vocabulary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first token of every sequence is always a special classification token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sentences are differentiated in two ways: separate with a special token, add a learned embedding to every token indicating whether it belongs to sentence A or sentence B</a:t>
            </a:r>
          </a:p>
          <a:p>
            <a:pPr marL="285750" indent="-285750">
              <a:buFontTx/>
              <a:buChar char="-"/>
            </a:pPr>
            <a:r>
              <a:rPr lang="en-US" dirty="0"/>
              <a:t>For a given token, its input representation is constructed by summing the corresponding token, segment, and position embeddings</a:t>
            </a:r>
          </a:p>
        </p:txBody>
      </p:sp>
    </p:spTree>
    <p:extLst>
      <p:ext uri="{BB962C8B-B14F-4D97-AF65-F5344CB8AC3E}">
        <p14:creationId xmlns:p14="http://schemas.microsoft.com/office/powerpoint/2010/main" val="1956697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9B174-A994-4EA8-BDD5-C057D0297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 input-output representation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DA92B4-5F01-860E-190F-A2EF9EB37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1920103"/>
            <a:ext cx="1091565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970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070" y="914400"/>
            <a:ext cx="10045861" cy="1146680"/>
          </a:xfrm>
          <a:noFill/>
        </p:spPr>
        <p:txBody>
          <a:bodyPr/>
          <a:lstStyle/>
          <a:p>
            <a:r>
              <a:rPr lang="en-US" dirty="0"/>
              <a:t>Pre-training BERT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60780" y="2201528"/>
            <a:ext cx="9270439" cy="3475578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>
              <a:buFontTx/>
              <a:buChar char="-"/>
            </a:pPr>
            <a:r>
              <a:rPr lang="en-US" dirty="0"/>
              <a:t>Task #1: Masked LM – mask some percentage of the input tokens at random, and then predict those masked tokens</a:t>
            </a:r>
          </a:p>
          <a:p>
            <a:pPr lvl="1">
              <a:buFontTx/>
              <a:buChar char="-"/>
            </a:pPr>
            <a:r>
              <a:rPr lang="en-US" dirty="0"/>
              <a:t>Task #2: Next Sentence prediction – pre-train for a binarized next sentence prediction task, this helps the model understand the relationship between pairs of sentences</a:t>
            </a:r>
          </a:p>
          <a:p>
            <a:pPr lvl="1">
              <a:buFontTx/>
              <a:buChar char="-"/>
            </a:pPr>
            <a:r>
              <a:rPr lang="en-US" dirty="0"/>
              <a:t>BERT uses a masked language model (MLM) where some tokens in the input are masked, and the model learns to predict these masked tokens -&gt; This approach allows the model to learn bidirectional representation</a:t>
            </a:r>
          </a:p>
          <a:p>
            <a:pPr lvl="1">
              <a:buFontTx/>
              <a:buChar char="-"/>
            </a:pPr>
            <a:r>
              <a:rPr lang="en-US" dirty="0"/>
              <a:t>Fine-tunning BERT: plug in the task-specific inputs and outputs into BERT and fine-tune all the parameters end-to-end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246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29"/>
            <a:ext cx="10515600" cy="1325563"/>
          </a:xfrm>
          <a:noFill/>
        </p:spPr>
        <p:txBody>
          <a:bodyPr anchor="b"/>
          <a:lstStyle/>
          <a:p>
            <a:r>
              <a:rPr lang="en-US" dirty="0"/>
              <a:t>Experiments: GLUE test result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9C3EFB-2F18-432C-9866-0B3A03391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39945"/>
            <a:ext cx="106775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{DCF0087E-192A-4C2A-B7BC-23ACF292C2AD}tf10081922_win32</Template>
  <TotalTime>1668</TotalTime>
  <Words>590</Words>
  <Application>Microsoft Office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Quire Sans Pro Light</vt:lpstr>
      <vt:lpstr>Tisa Offc Serif Pro</vt:lpstr>
      <vt:lpstr>Custom</vt:lpstr>
      <vt:lpstr>BERT: Pre-training of Deep Bidirectional Transformers for Language Understanding</vt:lpstr>
      <vt:lpstr>Introduction</vt:lpstr>
      <vt:lpstr>Related work</vt:lpstr>
      <vt:lpstr>BERT</vt:lpstr>
      <vt:lpstr>BERT Model Architecture</vt:lpstr>
      <vt:lpstr>BERT input-output representation</vt:lpstr>
      <vt:lpstr>BERT input-output representation</vt:lpstr>
      <vt:lpstr>Pre-training BERT</vt:lpstr>
      <vt:lpstr>Experiments: GLUE test result</vt:lpstr>
      <vt:lpstr>Experiments: SQuAD results</vt:lpstr>
      <vt:lpstr>Experiments: SWAG &amp; Ablation studies result</vt:lpstr>
      <vt:lpstr>Paper contribution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dc:creator>Trang Hoang</dc:creator>
  <cp:lastModifiedBy>Trang Hoang</cp:lastModifiedBy>
  <cp:revision>19</cp:revision>
  <dcterms:created xsi:type="dcterms:W3CDTF">2024-05-23T19:28:49Z</dcterms:created>
  <dcterms:modified xsi:type="dcterms:W3CDTF">2024-05-28T02:30:34Z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